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57" r:id="rId3"/>
    <p:sldId id="375" r:id="rId4"/>
    <p:sldId id="260" r:id="rId5"/>
    <p:sldId id="263" r:id="rId6"/>
    <p:sldId id="372" r:id="rId7"/>
    <p:sldId id="266" r:id="rId8"/>
    <p:sldId id="355" r:id="rId9"/>
    <p:sldId id="267" r:id="rId10"/>
    <p:sldId id="378" r:id="rId11"/>
    <p:sldId id="365" r:id="rId12"/>
    <p:sldId id="268" r:id="rId13"/>
    <p:sldId id="279" r:id="rId14"/>
    <p:sldId id="262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6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3" autoAdjust="0"/>
    <p:restoredTop sz="87774" autoAdjust="0"/>
  </p:normalViewPr>
  <p:slideViewPr>
    <p:cSldViewPr snapToGrid="0">
      <p:cViewPr varScale="1">
        <p:scale>
          <a:sx n="64" d="100"/>
          <a:sy n="64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3FED2-E6A7-4974-91FF-EAA12136248F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2820-08CD-4F76-9865-E241211B55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0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514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/>
              <a:t>পাঠ শেষে </a:t>
            </a:r>
            <a:r>
              <a:rPr lang="bn-IN" baseline="0" dirty="0" smtClean="0"/>
              <a:t>কাঙ্খিত </a:t>
            </a:r>
            <a:r>
              <a:rPr lang="bn-BD" baseline="0" dirty="0" smtClean="0"/>
              <a:t>শিখনফলকে সামনে রেখে </a:t>
            </a:r>
            <a:r>
              <a:rPr lang="bn-BD" dirty="0" smtClean="0"/>
              <a:t>পাঠকে</a:t>
            </a:r>
            <a:r>
              <a:rPr lang="bn-BD" baseline="0" dirty="0" smtClean="0"/>
              <a:t> ধারাবাহিকভাবে পরিচালনার উদ্দেশ্যে </a:t>
            </a:r>
            <a:r>
              <a:rPr lang="bn-BD" dirty="0" smtClean="0"/>
              <a:t>এই স্লাইডটি </a:t>
            </a:r>
            <a:r>
              <a:rPr lang="bn-BD" baseline="0" dirty="0" smtClean="0"/>
              <a:t>রাখা হয়েছে।</a:t>
            </a:r>
            <a:endParaRPr lang="en-US" dirty="0" smtClean="0"/>
          </a:p>
          <a:p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43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0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b="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50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 পাঠটি</a:t>
            </a:r>
            <a:r>
              <a:rPr lang="bn-BD" baseline="0" dirty="0" smtClean="0"/>
              <a:t> মূল্যায়ন করার উদ্দেশ্যে স্লাইডে প্রদর্শিত প্রশ্ন</a:t>
            </a:r>
            <a:r>
              <a:rPr lang="bn-IN" baseline="0" dirty="0" smtClean="0"/>
              <a:t>গুলির উত্তরগুলো ব্লাকবোর্ডে লিখে দেওয়া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51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D52820-08CD-4F76-9865-E241211B55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7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00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6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8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25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9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21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6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51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7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12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B38F7C-266D-4468-A5DE-3438E2D6ECF3}" type="datetimeFigureOut">
              <a:rPr lang="en-US" smtClean="0"/>
              <a:t>10/1/2017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55226B-9C8B-49E4-B9DF-EC6517924F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2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hlinkshowjump?jump=endshow"/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b="11344"/>
          <a:stretch/>
        </p:blipFill>
        <p:spPr bwMode="auto">
          <a:xfrm>
            <a:off x="9399436" y="6477000"/>
            <a:ext cx="400049" cy="3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hlinkClick r:id="" action="ppaction://hlinkshowjump?jump=firstslide"/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6667" r="9325" b="21333"/>
          <a:stretch/>
        </p:blipFill>
        <p:spPr bwMode="auto">
          <a:xfrm>
            <a:off x="10034615" y="6535103"/>
            <a:ext cx="685800" cy="29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" action="ppaction://hlinkshowjump?jump=lastslideviewed"/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27" y="6469210"/>
            <a:ext cx="390525" cy="3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>
            <a:endCxn id="7" idx="0"/>
          </p:cNvCxnSpPr>
          <p:nvPr userDrawn="1"/>
        </p:nvCxnSpPr>
        <p:spPr>
          <a:xfrm flipV="1">
            <a:off x="0" y="6477000"/>
            <a:ext cx="9599461" cy="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946" y="6449895"/>
            <a:ext cx="407280" cy="40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-6350" y="6446463"/>
            <a:ext cx="628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bn-IN" sz="1800" baseline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জিয়া উদ্দিন </a:t>
            </a:r>
            <a:r>
              <a:rPr lang="bn-IN" sz="1800" baseline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(সহকারি সিনিয়র শিক্ষক, গণিত) </a:t>
            </a:r>
            <a:r>
              <a:rPr lang="bn-IN" sz="1800" baseline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পাগলা উচ্চ বিদ্যালয়, নারায়ণগঞ্জ।  </a:t>
            </a: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3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415" y="6451601"/>
            <a:ext cx="415098" cy="4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54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296" y="1196924"/>
            <a:ext cx="8915400" cy="4114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2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BD" sz="287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28700" dirty="0">
              <a:ln>
                <a:solidFill>
                  <a:schemeClr val="accent2">
                    <a:lumMod val="75000"/>
                  </a:scheme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1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70861" y="74877"/>
            <a:ext cx="10278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টেলিফোনে শব্দ শক্তি কোন শক্তিতে রূপান্তর হয়?     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1542" y="104710"/>
            <a:ext cx="884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এখানে চুম্বক শক্তি </a:t>
            </a:r>
            <a:r>
              <a:rPr lang="bn-IN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</a:t>
            </a:r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শক্তিতে রূপান্তর হয়?         </a:t>
            </a:r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7947" y="5564794"/>
            <a:ext cx="88183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চুম্বক শক্তি </a:t>
            </a:r>
            <a:r>
              <a:rPr lang="bn-IN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যান্ত্রিক </a:t>
            </a:r>
            <a:r>
              <a:rPr lang="bn-IN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শক্তিতে রূপান্তর হয় ।            </a:t>
            </a:r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33167" y="5491995"/>
            <a:ext cx="706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 শক্তি বিদ্যুৎ শক্তিতে রূপান্তর হয়।           </a:t>
            </a:r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47" y="112644"/>
            <a:ext cx="11678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 ইস্ত্রিতে বিদ্যুৎ চালনা করলে কোন শক্তিতে রূপান্তর হয়</a:t>
            </a:r>
            <a:r>
              <a:rPr lang="bn-I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     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13453" y="5586425"/>
            <a:ext cx="60028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তাপ শক্তিতে রূপান্তরিত হয়।            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3332" y="68108"/>
            <a:ext cx="951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গ্যাস জ্বালিয়ে রান্না করা </a:t>
            </a:r>
            <a:r>
              <a:rPr lang="bn-I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শক্তির রূপান্তর</a:t>
            </a:r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      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05991" y="5531920"/>
            <a:ext cx="12809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গ্যাস জ্বালিয়ে রান্না </a:t>
            </a:r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 রাসায়নিক শক্তিকে তাপ শক্তিতে রূপান্তর।            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99" y="1225999"/>
            <a:ext cx="6342972" cy="3902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8" y="1269371"/>
            <a:ext cx="7442879" cy="4192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40" y="1269372"/>
            <a:ext cx="7310053" cy="41047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65" y="1217907"/>
            <a:ext cx="7200332" cy="40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6" grpId="0"/>
      <p:bldP spid="6" grpId="1"/>
      <p:bldP spid="7" grpId="0"/>
      <p:bldP spid="7" grpId="1"/>
      <p:bldP spid="13" grpId="0"/>
      <p:bldP spid="13" grpId="1"/>
      <p:bldP spid="9" grpId="0"/>
      <p:bldP spid="9" grpId="1"/>
      <p:bldP spid="10" grpId="0"/>
      <p:bldP spid="10" grpId="1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6621" y="133697"/>
            <a:ext cx="1062802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প্রতিযোগীতা মূলক মূল্যায়ন দল ভিত্তিকঃ  </a:t>
            </a:r>
            <a:r>
              <a:rPr lang="en-US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en-US" sz="6600" dirty="0">
              <a:solidFill>
                <a:srgbClr val="00B05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97836" y="5419940"/>
            <a:ext cx="65207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 কোন শক্তির রূপান্তর?   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71" y="1580560"/>
            <a:ext cx="6717524" cy="3784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34" y="1397186"/>
            <a:ext cx="6228356" cy="369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09" y="1465516"/>
            <a:ext cx="6643778" cy="3600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71" y="1288832"/>
            <a:ext cx="5686220" cy="3625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70" y="1210294"/>
            <a:ext cx="3884314" cy="3884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585" y="952894"/>
            <a:ext cx="3642610" cy="462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232" y="974360"/>
            <a:ext cx="852133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90500">
              <a:bevelT w="38100" h="38100" prst="angle"/>
            </a:sp3d>
          </a:bodyPr>
          <a:lstStyle/>
          <a:p>
            <a:pPr algn="ctr"/>
            <a:r>
              <a:rPr lang="bn-IN" sz="9600" b="1" dirty="0" smtClean="0">
                <a:gradFill>
                  <a:gsLst>
                    <a:gs pos="36000">
                      <a:srgbClr val="C00000"/>
                    </a:gs>
                    <a:gs pos="47000">
                      <a:srgbClr val="FFC000"/>
                    </a:gs>
                    <a:gs pos="62000">
                      <a:srgbClr val="002060"/>
                    </a:gs>
                    <a:gs pos="85000">
                      <a:srgbClr val="00B05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 কাজ </a:t>
            </a:r>
            <a:endParaRPr lang="en-US" sz="9600" b="1" dirty="0">
              <a:gradFill>
                <a:gsLst>
                  <a:gs pos="36000">
                    <a:srgbClr val="C00000"/>
                  </a:gs>
                  <a:gs pos="47000">
                    <a:srgbClr val="FFC000"/>
                  </a:gs>
                  <a:gs pos="62000">
                    <a:srgbClr val="002060"/>
                  </a:gs>
                  <a:gs pos="85000">
                    <a:srgbClr val="00B050"/>
                  </a:gs>
                </a:gsLst>
                <a:lin ang="5400000" scaled="1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557" y="2967786"/>
            <a:ext cx="1130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উদাহরণ সহ শক্তির রূপান্তর গুলোর নাম লিখ।     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6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7124" y="3172604"/>
            <a:ext cx="96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</a:t>
            </a:r>
            <a:r>
              <a:rPr lang="bn-I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anose="02000000000000000000" pitchFamily="2" charset="0"/>
              </a:rPr>
              <a:t> ফটোগ্রাফিক কাগজের উপর আলোক শক্তি কোন শক্তিতে রূপান্তর হয়? 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4291" y="4826836"/>
            <a:ext cx="5856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I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 শক্তির রূপান্তর কয়টি ?  </a:t>
            </a:r>
            <a:r>
              <a:rPr lang="bn-I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Symbol"/>
              </a:rPr>
              <a:t> </a:t>
            </a:r>
            <a:endParaRPr lang="bn-IN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750" y="3962401"/>
            <a:ext cx="3001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পারমাণবিক শক্তি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  <a:sym typeface="Symbol"/>
              </a:rPr>
              <a:t>  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80090" y="3962401"/>
            <a:ext cx="2252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বিদ্যুৎ </a:t>
            </a:r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শক্তি 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NikoshBAN" pitchFamily="2" charset="0"/>
                <a:sym typeface="Symbol"/>
              </a:rPr>
              <a:t> 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7413" y="3929860"/>
            <a:ext cx="280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রাসায়নিক শক্তি   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68059" y="3911026"/>
            <a:ext cx="25408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ঘ)</a:t>
            </a:r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চুম্বক শক্তি   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0200" y="5648980"/>
            <a:ext cx="16761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   ৫ </a:t>
            </a:r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    </a:t>
            </a:r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4757" y="5648980"/>
            <a:ext cx="2447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১৬ </a:t>
            </a:r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   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2200" y="5662043"/>
            <a:ext cx="220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   ১৮ </a:t>
            </a:r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    </a:t>
            </a:r>
            <a:r>
              <a:rPr lang="bn-I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15584" y="5675658"/>
            <a:ext cx="1918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  <a:r>
              <a:rPr lang="bn-IN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৮ টি 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26" y="5689097"/>
            <a:ext cx="460005" cy="4670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326" y="5742782"/>
            <a:ext cx="460005" cy="4670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36" y="5715000"/>
            <a:ext cx="460005" cy="467010"/>
          </a:xfrm>
          <a:prstGeom prst="rect">
            <a:avLst/>
          </a:prstGeom>
        </p:spPr>
      </p:pic>
      <p:sp>
        <p:nvSpPr>
          <p:cNvPr id="20" name="Half Frame 19"/>
          <p:cNvSpPr/>
          <p:nvPr/>
        </p:nvSpPr>
        <p:spPr>
          <a:xfrm rot="19115957" flipV="1">
            <a:off x="9094937" y="5473480"/>
            <a:ext cx="1151501" cy="38950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3456" y="3939523"/>
            <a:ext cx="460005" cy="4670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56" y="4015723"/>
            <a:ext cx="460005" cy="4670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01" y="4015723"/>
            <a:ext cx="460005" cy="467010"/>
          </a:xfrm>
          <a:prstGeom prst="rect">
            <a:avLst/>
          </a:prstGeom>
        </p:spPr>
      </p:pic>
      <p:sp>
        <p:nvSpPr>
          <p:cNvPr id="24" name="Half Frame 23"/>
          <p:cNvSpPr/>
          <p:nvPr/>
        </p:nvSpPr>
        <p:spPr>
          <a:xfrm rot="19115957" flipV="1">
            <a:off x="7007865" y="3769314"/>
            <a:ext cx="1036110" cy="389508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63292" y="710626"/>
            <a:ext cx="76809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স্থিতি শক্তি ও গতি শক্তি কাকে বলে?    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90813" y="1423339"/>
            <a:ext cx="6097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তাপ শক্তির রূপান্তরের একটি উধাহরণ দাও?   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46791" y="2283671"/>
            <a:ext cx="6041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bn-IN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শব্দ শক্তি কোন শক্তিতে রূপান্তর হয়?  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9110020" y="905445"/>
            <a:ext cx="2209800" cy="1713063"/>
          </a:xfrm>
          <a:prstGeom prst="wedgeEllipseCallout">
            <a:avLst>
              <a:gd name="adj1" fmla="val -28914"/>
              <a:gd name="adj2" fmla="val 85525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সঠিক উত্তরে ক্লিক করুন </a:t>
            </a: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35" y="9310"/>
            <a:ext cx="3546566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 animBg="1"/>
      <p:bldP spid="24" grpId="0" animBg="1"/>
      <p:bldP spid="32" grpId="0"/>
      <p:bldP spid="33" grpId="0"/>
      <p:bldP spid="3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1138" y="2659190"/>
            <a:ext cx="9067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প্রকারের শক্তির রূপান্তরের সঙ্গাসহ উদাহণ লিখে আনবে</a:t>
            </a:r>
            <a:r>
              <a:rPr lang="bn-BD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IN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7110" y="464695"/>
            <a:ext cx="852133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90500">
              <a:bevelT w="38100" h="38100" prst="angle"/>
            </a:sp3d>
          </a:bodyPr>
          <a:lstStyle/>
          <a:p>
            <a:pPr algn="ctr"/>
            <a:r>
              <a:rPr lang="bn-IN" sz="9600" b="1" dirty="0" smtClean="0">
                <a:gradFill>
                  <a:gsLst>
                    <a:gs pos="36000">
                      <a:srgbClr val="C00000"/>
                    </a:gs>
                    <a:gs pos="47000">
                      <a:srgbClr val="FFC000"/>
                    </a:gs>
                    <a:gs pos="62000">
                      <a:srgbClr val="002060"/>
                    </a:gs>
                    <a:gs pos="85000">
                      <a:srgbClr val="00B05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9600" b="1" dirty="0">
              <a:gradFill>
                <a:gsLst>
                  <a:gs pos="36000">
                    <a:srgbClr val="C00000"/>
                  </a:gs>
                  <a:gs pos="47000">
                    <a:srgbClr val="FFC000"/>
                  </a:gs>
                  <a:gs pos="62000">
                    <a:srgbClr val="002060"/>
                  </a:gs>
                  <a:gs pos="85000">
                    <a:srgbClr val="00B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63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5000" r="5000"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892" y="1524000"/>
            <a:ext cx="8915400" cy="4114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2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sz="287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28700" dirty="0">
              <a:ln>
                <a:solidFill>
                  <a:schemeClr val="accent2">
                    <a:lumMod val="75000"/>
                  </a:schemeClr>
                </a:solidFill>
              </a:ln>
              <a:blipFill>
                <a:blip r:embed="rId4"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4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8000">
              <a:schemeClr val="accent1">
                <a:lumMod val="45000"/>
                <a:lumOff val="55000"/>
              </a:schemeClr>
            </a:gs>
            <a:gs pos="69000">
              <a:schemeClr val="accent1">
                <a:lumMod val="60000"/>
                <a:lumOff val="40000"/>
              </a:schemeClr>
            </a:gs>
            <a:gs pos="14000">
              <a:schemeClr val="accent6">
                <a:lumMod val="40000"/>
                <a:lumOff val="60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7" y="354868"/>
            <a:ext cx="5842865" cy="5842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292" y="389743"/>
            <a:ext cx="5833076" cy="583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7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4643" y="135697"/>
            <a:ext cx="78797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8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ভিডিও দেখি?        </a:t>
            </a:r>
            <a:endParaRPr lang="en-US" sz="8800" dirty="0">
              <a:solidFill>
                <a:srgbClr val="002060"/>
              </a:solidFill>
            </a:endParaRPr>
          </a:p>
        </p:txBody>
      </p:sp>
      <p:pic>
        <p:nvPicPr>
          <p:cNvPr id="2" name="vlc-record-2017-09-05-14h45m04s-Transformation of Energy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2905" y="1573019"/>
            <a:ext cx="5204085" cy="39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b="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7724" y="3327590"/>
            <a:ext cx="68668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শক্তির রূপান্তর (পাঠ ৪,৫)</a:t>
            </a:r>
            <a:r>
              <a:rPr lang="bn-IN" sz="66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।      </a:t>
            </a:r>
            <a:endParaRPr lang="en-US" sz="6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0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854075" y="1407948"/>
            <a:ext cx="8694074" cy="990600"/>
          </a:xfrm>
          <a:custGeom>
            <a:avLst/>
            <a:gdLst>
              <a:gd name="connsiteX0" fmla="*/ 0 w 7626172"/>
              <a:gd name="connsiteY0" fmla="*/ 0 h 990600"/>
              <a:gd name="connsiteX1" fmla="*/ 7626172 w 7626172"/>
              <a:gd name="connsiteY1" fmla="*/ 0 h 990600"/>
              <a:gd name="connsiteX2" fmla="*/ 7626172 w 7626172"/>
              <a:gd name="connsiteY2" fmla="*/ 990600 h 990600"/>
              <a:gd name="connsiteX3" fmla="*/ 0 w 7626172"/>
              <a:gd name="connsiteY3" fmla="*/ 990600 h 990600"/>
              <a:gd name="connsiteX4" fmla="*/ 0 w 7626172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172" h="990600">
                <a:moveTo>
                  <a:pt x="0" y="0"/>
                </a:moveTo>
                <a:lnTo>
                  <a:pt x="7626172" y="0"/>
                </a:lnTo>
                <a:lnTo>
                  <a:pt x="7626172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86289" tIns="73660" rIns="73660" bIns="73660" numCol="1" spcCol="1270" anchor="ctr" anchorCtr="0">
            <a:no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IN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শক্তির রূপান্তর কী তা</a:t>
            </a:r>
            <a:r>
              <a:rPr lang="bn-IN" sz="5400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বলতে </a:t>
            </a:r>
            <a:r>
              <a:rPr lang="bn-IN" sz="5400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IN" sz="5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867988" y="3144647"/>
            <a:ext cx="8673736" cy="990600"/>
          </a:xfrm>
          <a:custGeom>
            <a:avLst/>
            <a:gdLst>
              <a:gd name="connsiteX0" fmla="*/ 0 w 7266089"/>
              <a:gd name="connsiteY0" fmla="*/ 0 h 990600"/>
              <a:gd name="connsiteX1" fmla="*/ 7266089 w 7266089"/>
              <a:gd name="connsiteY1" fmla="*/ 0 h 990600"/>
              <a:gd name="connsiteX2" fmla="*/ 7266089 w 7266089"/>
              <a:gd name="connsiteY2" fmla="*/ 990600 h 990600"/>
              <a:gd name="connsiteX3" fmla="*/ 0 w 7266089"/>
              <a:gd name="connsiteY3" fmla="*/ 990600 h 990600"/>
              <a:gd name="connsiteX4" fmla="*/ 0 w 7266089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6089" h="990600">
                <a:moveTo>
                  <a:pt x="0" y="0"/>
                </a:moveTo>
                <a:lnTo>
                  <a:pt x="7266089" y="0"/>
                </a:lnTo>
                <a:lnTo>
                  <a:pt x="7266089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4966938"/>
              <a:satOff val="19906"/>
              <a:lumOff val="4314"/>
              <a:alphaOff val="0"/>
            </a:schemeClr>
          </a:fillRef>
          <a:effectRef idx="1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86289" tIns="73660" rIns="73660" bIns="73660" numCol="1" spcCol="1270" anchor="ctr" anchorCtr="0">
            <a:noAutofit/>
          </a:bodyPr>
          <a:lstStyle/>
          <a:p>
            <a:pPr lvl="0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I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কীভাবে শক্তি রূপান্তর হয় তা</a:t>
            </a:r>
            <a:r>
              <a:rPr lang="bn-IN" sz="4000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বর্ণনা করতে </a:t>
            </a:r>
            <a:r>
              <a:rPr lang="bn-IN" sz="4000" spc="1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I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endParaRPr lang="en-US" sz="40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854075" y="4743832"/>
            <a:ext cx="8673735" cy="990600"/>
          </a:xfrm>
          <a:custGeom>
            <a:avLst/>
            <a:gdLst>
              <a:gd name="connsiteX0" fmla="*/ 0 w 7626172"/>
              <a:gd name="connsiteY0" fmla="*/ 0 h 990600"/>
              <a:gd name="connsiteX1" fmla="*/ 7626172 w 7626172"/>
              <a:gd name="connsiteY1" fmla="*/ 0 h 990600"/>
              <a:gd name="connsiteX2" fmla="*/ 7626172 w 7626172"/>
              <a:gd name="connsiteY2" fmla="*/ 990600 h 990600"/>
              <a:gd name="connsiteX3" fmla="*/ 0 w 7626172"/>
              <a:gd name="connsiteY3" fmla="*/ 990600 h 990600"/>
              <a:gd name="connsiteX4" fmla="*/ 0 w 7626172"/>
              <a:gd name="connsiteY4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172" h="990600">
                <a:moveTo>
                  <a:pt x="0" y="0"/>
                </a:moveTo>
                <a:lnTo>
                  <a:pt x="7626172" y="0"/>
                </a:lnTo>
                <a:lnTo>
                  <a:pt x="7626172" y="990600"/>
                </a:lnTo>
                <a:lnTo>
                  <a:pt x="0" y="990600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9933876"/>
              <a:satOff val="39811"/>
              <a:lumOff val="8628"/>
              <a:alphaOff val="0"/>
            </a:schemeClr>
          </a:fillRef>
          <a:effectRef idx="1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86289" tIns="73660" rIns="73660" bIns="73660" numCol="1" spcCol="1270" anchor="ctr" anchorCtr="0">
            <a:noAutofit/>
          </a:bodyPr>
          <a:lstStyle/>
          <a:p>
            <a:pPr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IN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 প্রকার শক্তির রূপান্তর ব্যাখ্যা</a:t>
            </a:r>
            <a:r>
              <a:rPr lang="bn-IN" sz="4400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spc="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 পারবে</a:t>
            </a:r>
            <a:r>
              <a:rPr lang="bn-BD" sz="4400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r>
              <a:rPr lang="bn-IN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60385" y="158929"/>
            <a:ext cx="451277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শিক্ষার্থিরা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… </a:t>
            </a:r>
            <a:r>
              <a:rPr lang="bn-IN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solidFill>
                <a:srgbClr val="00B05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4545" y="1139070"/>
            <a:ext cx="692420" cy="1304602"/>
            <a:chOff x="2464993" y="2612200"/>
            <a:chExt cx="692420" cy="1304602"/>
          </a:xfrm>
          <a:solidFill>
            <a:srgbClr val="00B0F0"/>
          </a:solidFill>
          <a:effectLst>
            <a:outerShdw blurRad="12700" dist="25400" dir="19200000" sy="23000" kx="-1200000" algn="bl" rotWithShape="0">
              <a:prstClr val="black">
                <a:alpha val="66000"/>
              </a:prstClr>
            </a:outerShdw>
          </a:effectLst>
        </p:grpSpPr>
        <p:sp>
          <p:nvSpPr>
            <p:cNvPr id="14" name="Freeform 13"/>
            <p:cNvSpPr/>
            <p:nvPr/>
          </p:nvSpPr>
          <p:spPr>
            <a:xfrm>
              <a:off x="2464993" y="2612200"/>
              <a:ext cx="692420" cy="1304602"/>
            </a:xfrm>
            <a:custGeom>
              <a:avLst/>
              <a:gdLst>
                <a:gd name="connsiteX0" fmla="*/ 346210 w 692420"/>
                <a:gd name="connsiteY0" fmla="*/ 71798 h 1304602"/>
                <a:gd name="connsiteX1" fmla="*/ 71890 w 692420"/>
                <a:gd name="connsiteY1" fmla="*/ 346118 h 1304602"/>
                <a:gd name="connsiteX2" fmla="*/ 346210 w 692420"/>
                <a:gd name="connsiteY2" fmla="*/ 620438 h 1304602"/>
                <a:gd name="connsiteX3" fmla="*/ 620530 w 692420"/>
                <a:gd name="connsiteY3" fmla="*/ 346118 h 1304602"/>
                <a:gd name="connsiteX4" fmla="*/ 346210 w 692420"/>
                <a:gd name="connsiteY4" fmla="*/ 71798 h 1304602"/>
                <a:gd name="connsiteX5" fmla="*/ 353545 w 692420"/>
                <a:gd name="connsiteY5" fmla="*/ 31 h 1304602"/>
                <a:gd name="connsiteX6" fmla="*/ 596150 w 692420"/>
                <a:gd name="connsiteY6" fmla="*/ 104695 h 1304602"/>
                <a:gd name="connsiteX7" fmla="*/ 596149 w 692420"/>
                <a:gd name="connsiteY7" fmla="*/ 104695 h 1304602"/>
                <a:gd name="connsiteX8" fmla="*/ 585776 w 692420"/>
                <a:gd name="connsiteY8" fmla="*/ 594135 h 1304602"/>
                <a:gd name="connsiteX9" fmla="*/ 325897 w 692420"/>
                <a:gd name="connsiteY9" fmla="*/ 1304602 h 1304602"/>
                <a:gd name="connsiteX10" fmla="*/ 96271 w 692420"/>
                <a:gd name="connsiteY10" fmla="*/ 587541 h 1304602"/>
                <a:gd name="connsiteX11" fmla="*/ 106644 w 692420"/>
                <a:gd name="connsiteY11" fmla="*/ 98101 h 1304602"/>
                <a:gd name="connsiteX12" fmla="*/ 353545 w 692420"/>
                <a:gd name="connsiteY12" fmla="*/ 31 h 130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420" h="1304602">
                  <a:moveTo>
                    <a:pt x="346210" y="71798"/>
                  </a:moveTo>
                  <a:cubicBezTo>
                    <a:pt x="194707" y="71798"/>
                    <a:pt x="71890" y="194615"/>
                    <a:pt x="71890" y="346118"/>
                  </a:cubicBezTo>
                  <a:cubicBezTo>
                    <a:pt x="71890" y="497621"/>
                    <a:pt x="194707" y="620438"/>
                    <a:pt x="346210" y="620438"/>
                  </a:cubicBezTo>
                  <a:cubicBezTo>
                    <a:pt x="497713" y="620438"/>
                    <a:pt x="620530" y="497621"/>
                    <a:pt x="620530" y="346118"/>
                  </a:cubicBezTo>
                  <a:cubicBezTo>
                    <a:pt x="620530" y="194615"/>
                    <a:pt x="497713" y="71798"/>
                    <a:pt x="346210" y="71798"/>
                  </a:cubicBezTo>
                  <a:close/>
                  <a:moveTo>
                    <a:pt x="353545" y="31"/>
                  </a:moveTo>
                  <a:cubicBezTo>
                    <a:pt x="442128" y="1224"/>
                    <a:pt x="529995" y="36206"/>
                    <a:pt x="596150" y="104695"/>
                  </a:cubicBezTo>
                  <a:lnTo>
                    <a:pt x="596149" y="104695"/>
                  </a:lnTo>
                  <a:cubicBezTo>
                    <a:pt x="728458" y="241671"/>
                    <a:pt x="723814" y="460801"/>
                    <a:pt x="585776" y="594135"/>
                  </a:cubicBezTo>
                  <a:cubicBezTo>
                    <a:pt x="422622" y="751730"/>
                    <a:pt x="335996" y="988553"/>
                    <a:pt x="325897" y="1304602"/>
                  </a:cubicBezTo>
                  <a:cubicBezTo>
                    <a:pt x="329197" y="988462"/>
                    <a:pt x="252655" y="749441"/>
                    <a:pt x="96271" y="587541"/>
                  </a:cubicBezTo>
                  <a:cubicBezTo>
                    <a:pt x="-36038" y="450565"/>
                    <a:pt x="-31394" y="231436"/>
                    <a:pt x="106644" y="98101"/>
                  </a:cubicBezTo>
                  <a:cubicBezTo>
                    <a:pt x="175663" y="31434"/>
                    <a:pt x="264962" y="-1162"/>
                    <a:pt x="353545" y="31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82603" y="2726405"/>
              <a:ext cx="457200" cy="457200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76945" y="1163895"/>
            <a:ext cx="348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7925" y="2887836"/>
            <a:ext cx="692420" cy="1304602"/>
            <a:chOff x="2464993" y="2612200"/>
            <a:chExt cx="692420" cy="1304602"/>
          </a:xfrm>
          <a:solidFill>
            <a:srgbClr val="92D050"/>
          </a:solidFill>
          <a:effectLst>
            <a:outerShdw blurRad="12700" dist="25400" dir="19200000" sy="23000" kx="-1200000" algn="bl" rotWithShape="0">
              <a:prstClr val="black">
                <a:alpha val="66000"/>
              </a:prstClr>
            </a:outerShdw>
          </a:effectLst>
        </p:grpSpPr>
        <p:sp>
          <p:nvSpPr>
            <p:cNvPr id="18" name="Freeform 17"/>
            <p:cNvSpPr/>
            <p:nvPr/>
          </p:nvSpPr>
          <p:spPr>
            <a:xfrm>
              <a:off x="2464993" y="2612200"/>
              <a:ext cx="692420" cy="1304602"/>
            </a:xfrm>
            <a:custGeom>
              <a:avLst/>
              <a:gdLst>
                <a:gd name="connsiteX0" fmla="*/ 346210 w 692420"/>
                <a:gd name="connsiteY0" fmla="*/ 71798 h 1304602"/>
                <a:gd name="connsiteX1" fmla="*/ 71890 w 692420"/>
                <a:gd name="connsiteY1" fmla="*/ 346118 h 1304602"/>
                <a:gd name="connsiteX2" fmla="*/ 346210 w 692420"/>
                <a:gd name="connsiteY2" fmla="*/ 620438 h 1304602"/>
                <a:gd name="connsiteX3" fmla="*/ 620530 w 692420"/>
                <a:gd name="connsiteY3" fmla="*/ 346118 h 1304602"/>
                <a:gd name="connsiteX4" fmla="*/ 346210 w 692420"/>
                <a:gd name="connsiteY4" fmla="*/ 71798 h 1304602"/>
                <a:gd name="connsiteX5" fmla="*/ 353545 w 692420"/>
                <a:gd name="connsiteY5" fmla="*/ 31 h 1304602"/>
                <a:gd name="connsiteX6" fmla="*/ 596150 w 692420"/>
                <a:gd name="connsiteY6" fmla="*/ 104695 h 1304602"/>
                <a:gd name="connsiteX7" fmla="*/ 596149 w 692420"/>
                <a:gd name="connsiteY7" fmla="*/ 104695 h 1304602"/>
                <a:gd name="connsiteX8" fmla="*/ 585776 w 692420"/>
                <a:gd name="connsiteY8" fmla="*/ 594135 h 1304602"/>
                <a:gd name="connsiteX9" fmla="*/ 325897 w 692420"/>
                <a:gd name="connsiteY9" fmla="*/ 1304602 h 1304602"/>
                <a:gd name="connsiteX10" fmla="*/ 96271 w 692420"/>
                <a:gd name="connsiteY10" fmla="*/ 587541 h 1304602"/>
                <a:gd name="connsiteX11" fmla="*/ 106644 w 692420"/>
                <a:gd name="connsiteY11" fmla="*/ 98101 h 1304602"/>
                <a:gd name="connsiteX12" fmla="*/ 353545 w 692420"/>
                <a:gd name="connsiteY12" fmla="*/ 31 h 130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420" h="1304602">
                  <a:moveTo>
                    <a:pt x="346210" y="71798"/>
                  </a:moveTo>
                  <a:cubicBezTo>
                    <a:pt x="194707" y="71798"/>
                    <a:pt x="71890" y="194615"/>
                    <a:pt x="71890" y="346118"/>
                  </a:cubicBezTo>
                  <a:cubicBezTo>
                    <a:pt x="71890" y="497621"/>
                    <a:pt x="194707" y="620438"/>
                    <a:pt x="346210" y="620438"/>
                  </a:cubicBezTo>
                  <a:cubicBezTo>
                    <a:pt x="497713" y="620438"/>
                    <a:pt x="620530" y="497621"/>
                    <a:pt x="620530" y="346118"/>
                  </a:cubicBezTo>
                  <a:cubicBezTo>
                    <a:pt x="620530" y="194615"/>
                    <a:pt x="497713" y="71798"/>
                    <a:pt x="346210" y="71798"/>
                  </a:cubicBezTo>
                  <a:close/>
                  <a:moveTo>
                    <a:pt x="353545" y="31"/>
                  </a:moveTo>
                  <a:cubicBezTo>
                    <a:pt x="442128" y="1224"/>
                    <a:pt x="529995" y="36206"/>
                    <a:pt x="596150" y="104695"/>
                  </a:cubicBezTo>
                  <a:lnTo>
                    <a:pt x="596149" y="104695"/>
                  </a:lnTo>
                  <a:cubicBezTo>
                    <a:pt x="728458" y="241671"/>
                    <a:pt x="723814" y="460801"/>
                    <a:pt x="585776" y="594135"/>
                  </a:cubicBezTo>
                  <a:cubicBezTo>
                    <a:pt x="422622" y="751730"/>
                    <a:pt x="335996" y="988553"/>
                    <a:pt x="325897" y="1304602"/>
                  </a:cubicBezTo>
                  <a:cubicBezTo>
                    <a:pt x="329197" y="988462"/>
                    <a:pt x="252655" y="749441"/>
                    <a:pt x="96271" y="587541"/>
                  </a:cubicBezTo>
                  <a:cubicBezTo>
                    <a:pt x="-36038" y="450565"/>
                    <a:pt x="-31394" y="231436"/>
                    <a:pt x="106644" y="98101"/>
                  </a:cubicBezTo>
                  <a:cubicBezTo>
                    <a:pt x="175663" y="31434"/>
                    <a:pt x="264962" y="-1162"/>
                    <a:pt x="353545" y="31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582603" y="2726405"/>
              <a:ext cx="457200" cy="457200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7467" y="2892437"/>
            <a:ext cx="28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6630" y="4388758"/>
            <a:ext cx="692420" cy="1304602"/>
            <a:chOff x="2464993" y="2612200"/>
            <a:chExt cx="692420" cy="1304602"/>
          </a:xfrm>
          <a:solidFill>
            <a:schemeClr val="accent6">
              <a:lumMod val="60000"/>
              <a:lumOff val="40000"/>
            </a:schemeClr>
          </a:solidFill>
          <a:effectLst>
            <a:outerShdw blurRad="12700" dist="25400" dir="19200000" sy="23000" kx="-1200000" algn="bl" rotWithShape="0">
              <a:prstClr val="black">
                <a:alpha val="66000"/>
              </a:prstClr>
            </a:outerShdw>
          </a:effectLst>
        </p:grpSpPr>
        <p:sp>
          <p:nvSpPr>
            <p:cNvPr id="22" name="Freeform 21"/>
            <p:cNvSpPr/>
            <p:nvPr/>
          </p:nvSpPr>
          <p:spPr>
            <a:xfrm>
              <a:off x="2464993" y="2612200"/>
              <a:ext cx="692420" cy="1304602"/>
            </a:xfrm>
            <a:custGeom>
              <a:avLst/>
              <a:gdLst>
                <a:gd name="connsiteX0" fmla="*/ 346210 w 692420"/>
                <a:gd name="connsiteY0" fmla="*/ 71798 h 1304602"/>
                <a:gd name="connsiteX1" fmla="*/ 71890 w 692420"/>
                <a:gd name="connsiteY1" fmla="*/ 346118 h 1304602"/>
                <a:gd name="connsiteX2" fmla="*/ 346210 w 692420"/>
                <a:gd name="connsiteY2" fmla="*/ 620438 h 1304602"/>
                <a:gd name="connsiteX3" fmla="*/ 620530 w 692420"/>
                <a:gd name="connsiteY3" fmla="*/ 346118 h 1304602"/>
                <a:gd name="connsiteX4" fmla="*/ 346210 w 692420"/>
                <a:gd name="connsiteY4" fmla="*/ 71798 h 1304602"/>
                <a:gd name="connsiteX5" fmla="*/ 353545 w 692420"/>
                <a:gd name="connsiteY5" fmla="*/ 31 h 1304602"/>
                <a:gd name="connsiteX6" fmla="*/ 596150 w 692420"/>
                <a:gd name="connsiteY6" fmla="*/ 104695 h 1304602"/>
                <a:gd name="connsiteX7" fmla="*/ 596149 w 692420"/>
                <a:gd name="connsiteY7" fmla="*/ 104695 h 1304602"/>
                <a:gd name="connsiteX8" fmla="*/ 585776 w 692420"/>
                <a:gd name="connsiteY8" fmla="*/ 594135 h 1304602"/>
                <a:gd name="connsiteX9" fmla="*/ 325897 w 692420"/>
                <a:gd name="connsiteY9" fmla="*/ 1304602 h 1304602"/>
                <a:gd name="connsiteX10" fmla="*/ 96271 w 692420"/>
                <a:gd name="connsiteY10" fmla="*/ 587541 h 1304602"/>
                <a:gd name="connsiteX11" fmla="*/ 106644 w 692420"/>
                <a:gd name="connsiteY11" fmla="*/ 98101 h 1304602"/>
                <a:gd name="connsiteX12" fmla="*/ 353545 w 692420"/>
                <a:gd name="connsiteY12" fmla="*/ 31 h 130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420" h="1304602">
                  <a:moveTo>
                    <a:pt x="346210" y="71798"/>
                  </a:moveTo>
                  <a:cubicBezTo>
                    <a:pt x="194707" y="71798"/>
                    <a:pt x="71890" y="194615"/>
                    <a:pt x="71890" y="346118"/>
                  </a:cubicBezTo>
                  <a:cubicBezTo>
                    <a:pt x="71890" y="497621"/>
                    <a:pt x="194707" y="620438"/>
                    <a:pt x="346210" y="620438"/>
                  </a:cubicBezTo>
                  <a:cubicBezTo>
                    <a:pt x="497713" y="620438"/>
                    <a:pt x="620530" y="497621"/>
                    <a:pt x="620530" y="346118"/>
                  </a:cubicBezTo>
                  <a:cubicBezTo>
                    <a:pt x="620530" y="194615"/>
                    <a:pt x="497713" y="71798"/>
                    <a:pt x="346210" y="71798"/>
                  </a:cubicBezTo>
                  <a:close/>
                  <a:moveTo>
                    <a:pt x="353545" y="31"/>
                  </a:moveTo>
                  <a:cubicBezTo>
                    <a:pt x="442128" y="1224"/>
                    <a:pt x="529995" y="36206"/>
                    <a:pt x="596150" y="104695"/>
                  </a:cubicBezTo>
                  <a:lnTo>
                    <a:pt x="596149" y="104695"/>
                  </a:lnTo>
                  <a:cubicBezTo>
                    <a:pt x="728458" y="241671"/>
                    <a:pt x="723814" y="460801"/>
                    <a:pt x="585776" y="594135"/>
                  </a:cubicBezTo>
                  <a:cubicBezTo>
                    <a:pt x="422622" y="751730"/>
                    <a:pt x="335996" y="988553"/>
                    <a:pt x="325897" y="1304602"/>
                  </a:cubicBezTo>
                  <a:cubicBezTo>
                    <a:pt x="329197" y="988462"/>
                    <a:pt x="252655" y="749441"/>
                    <a:pt x="96271" y="587541"/>
                  </a:cubicBezTo>
                  <a:cubicBezTo>
                    <a:pt x="-36038" y="450565"/>
                    <a:pt x="-31394" y="231436"/>
                    <a:pt x="106644" y="98101"/>
                  </a:cubicBezTo>
                  <a:cubicBezTo>
                    <a:pt x="175663" y="31434"/>
                    <a:pt x="264962" y="-1162"/>
                    <a:pt x="353545" y="31"/>
                  </a:cubicBez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2582603" y="2726405"/>
              <a:ext cx="457200" cy="457200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5535" y="4433482"/>
            <a:ext cx="491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0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6" grpId="0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8623" y="5443899"/>
            <a:ext cx="567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রাসায়নিক শক্তিতে।     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4774" y="5536231"/>
            <a:ext cx="10196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রাসায়নিক শক্তি গতি শক্তিতে রূপান্তর হচ্ছে।      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63252" y="135277"/>
            <a:ext cx="9045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ভারটি উপরে তুলতে কোন শক্তির রূপান্তর হয়েছে?       </a:t>
            </a:r>
            <a:endParaRPr lang="en-US" sz="4400" dirty="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4545" y="135278"/>
            <a:ext cx="114974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ভার উত্তোলকের গ্রহণকৃত খাবার কোন শক্তিতে রূপান্তর হল?        </a:t>
            </a:r>
            <a:endParaRPr 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617" y="164153"/>
            <a:ext cx="112426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আবার ভারটি নিচে ফেলে দিলে তা কোন শক্তিতে রূপান্তর হলো?       </a:t>
            </a:r>
            <a:endParaRPr lang="en-US" sz="4400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42743" y="5511751"/>
            <a:ext cx="8366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স্থিতি শক্তি গতি </a:t>
            </a:r>
            <a:r>
              <a:rPr lang="bn-IN" sz="4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শক্তিতে রূপান্তর হলো ।       </a:t>
            </a:r>
            <a:endParaRPr lang="en-US" sz="4800" dirty="0">
              <a:solidFill>
                <a:srgbClr val="00B0F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33" y="1648918"/>
            <a:ext cx="9868540" cy="307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13" grpId="0"/>
      <p:bldP spid="13" grpId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7112" y="804873"/>
            <a:ext cx="8521335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90500">
              <a:bevelT w="38100" h="38100" prst="angle"/>
            </a:sp3d>
          </a:bodyPr>
          <a:lstStyle/>
          <a:p>
            <a:pPr algn="ctr"/>
            <a:r>
              <a:rPr lang="bn-IN" sz="9600" b="1" dirty="0" smtClean="0">
                <a:gradFill>
                  <a:gsLst>
                    <a:gs pos="36000">
                      <a:srgbClr val="C00000"/>
                    </a:gs>
                    <a:gs pos="47000">
                      <a:srgbClr val="FFC000"/>
                    </a:gs>
                    <a:gs pos="62000">
                      <a:srgbClr val="002060"/>
                    </a:gs>
                    <a:gs pos="85000">
                      <a:srgbClr val="00B05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 </a:t>
            </a:r>
            <a:endParaRPr lang="en-US" sz="9600" b="1" dirty="0">
              <a:gradFill>
                <a:gsLst>
                  <a:gs pos="36000">
                    <a:srgbClr val="C00000"/>
                  </a:gs>
                  <a:gs pos="47000">
                    <a:srgbClr val="FFC000"/>
                  </a:gs>
                  <a:gs pos="62000">
                    <a:srgbClr val="002060"/>
                  </a:gs>
                  <a:gs pos="85000">
                    <a:srgbClr val="00B050"/>
                  </a:gs>
                </a:gsLst>
                <a:lin ang="5400000" scaled="1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9252" y="2545014"/>
            <a:ext cx="9229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শক্তির রূপান্তর বলতে কী বুঝ লিখ?</a:t>
            </a:r>
            <a:r>
              <a:rPr lang="bn-IN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99504" y="-765"/>
            <a:ext cx="10926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দুই হাত ঘর্ষনের ফলে গরম অনুভূত কোন শক্তির রূপান্তর?     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25" y="68375"/>
            <a:ext cx="8846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ঢেঁকিতে ধান ভানা </a:t>
            </a:r>
            <a:r>
              <a:rPr lang="bn-IN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শক্তির রূপান্তর</a:t>
            </a:r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       </a:t>
            </a:r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74985" y="5685853"/>
            <a:ext cx="84414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যান্ত্রিক শক্তি </a:t>
            </a:r>
            <a:r>
              <a:rPr lang="bn-IN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 ও শব্দ </a:t>
            </a:r>
            <a:r>
              <a:rPr lang="bn-IN" sz="4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শক্তির রূপান্তর </a:t>
            </a:r>
            <a:r>
              <a:rPr lang="bn-IN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          </a:t>
            </a:r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9113" y="5628430"/>
            <a:ext cx="7067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যান্ত্রিক শক্তি তাপ শক্তির রূপান্তর।           </a:t>
            </a:r>
            <a:endParaRPr lang="en-US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5506" y="68476"/>
            <a:ext cx="7980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রেলগাড়ি চলা কোন শক্তির রূপান্তর</a:t>
            </a:r>
            <a:r>
              <a:rPr lang="bn-IN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     </a:t>
            </a:r>
            <a:endParaRPr lang="en-US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4985" y="5616511"/>
            <a:ext cx="81261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তাপ শক্তি যান্ত্রিক শক্তিতে রূপান্তরিত হয়।            </a:t>
            </a:r>
            <a:endParaRPr lang="en-US" sz="4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5506" y="51991"/>
            <a:ext cx="8363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সোলার প্যানেল </a:t>
            </a:r>
            <a:r>
              <a:rPr lang="bn-IN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 শক্তির রূপান্তর</a:t>
            </a:r>
            <a:r>
              <a:rPr lang="bn-IN" sz="4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       </a:t>
            </a:r>
            <a:endParaRPr 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9504" y="5616612"/>
            <a:ext cx="10533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আলোক শক্তি বৈদ্যুতিক শক্তিতে রূপান্তর।            </a:t>
            </a:r>
            <a:endParaRPr lang="en-US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7698" y="1037042"/>
            <a:ext cx="3636058" cy="4360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1286" r="14212" b="2797"/>
          <a:stretch/>
        </p:blipFill>
        <p:spPr>
          <a:xfrm>
            <a:off x="1962510" y="989366"/>
            <a:ext cx="8490342" cy="44174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10" y="1289404"/>
            <a:ext cx="8423439" cy="41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510" y="1047375"/>
            <a:ext cx="8490342" cy="44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6" grpId="0"/>
      <p:bldP spid="6" grpId="1"/>
      <p:bldP spid="7" grpId="0"/>
      <p:bldP spid="7" grpId="1"/>
      <p:bldP spid="13" grpId="0"/>
      <p:bldP spid="13" grpId="1"/>
      <p:bldP spid="9" grpId="0"/>
      <p:bldP spid="9" grpId="1"/>
      <p:bldP spid="10" grpId="0"/>
      <p:bldP spid="10" grpId="1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5203" y="1001230"/>
            <a:ext cx="8521335" cy="1569660"/>
          </a:xfrm>
          <a:prstGeom prst="rect">
            <a:avLst/>
          </a:prstGeom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90500">
              <a:bevelT w="38100" h="38100" prst="angle"/>
            </a:sp3d>
          </a:bodyPr>
          <a:lstStyle/>
          <a:p>
            <a:pPr algn="ctr"/>
            <a:r>
              <a:rPr lang="bn-IN" sz="9600" b="1" dirty="0" smtClean="0">
                <a:gradFill>
                  <a:gsLst>
                    <a:gs pos="36000">
                      <a:srgbClr val="C00000"/>
                    </a:gs>
                    <a:gs pos="47000">
                      <a:srgbClr val="FFC000"/>
                    </a:gs>
                    <a:gs pos="62000">
                      <a:srgbClr val="002060"/>
                    </a:gs>
                    <a:gs pos="85000">
                      <a:srgbClr val="00B05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9600" b="1" dirty="0">
              <a:gradFill>
                <a:gsLst>
                  <a:gs pos="36000">
                    <a:srgbClr val="C00000"/>
                  </a:gs>
                  <a:gs pos="47000">
                    <a:srgbClr val="FFC000"/>
                  </a:gs>
                  <a:gs pos="62000">
                    <a:srgbClr val="002060"/>
                  </a:gs>
                  <a:gs pos="85000">
                    <a:srgbClr val="00B050"/>
                  </a:gs>
                </a:gsLst>
                <a:lin ang="5400000" scaled="1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2670" y="2570890"/>
            <a:ext cx="11024667" cy="2308324"/>
          </a:xfrm>
          <a:prstGeom prst="rect">
            <a:avLst/>
          </a:prstGeom>
          <a:noFill/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IN" sz="7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বিদ্যুৎ শক্তিকে কী কী শক্তিতে রূপান্তর করা যায় তার তালিকা তৈরি কর</a:t>
            </a:r>
            <a:r>
              <a:rPr lang="bn-IN" sz="7200" spc="1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3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22179</TotalTime>
  <Words>393</Words>
  <Application>Microsoft Office PowerPoint</Application>
  <PresentationFormat>Widescreen</PresentationFormat>
  <Paragraphs>68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NikoshBAN</vt:lpstr>
      <vt:lpstr>Symbol</vt:lpstr>
      <vt:lpstr>Vrinda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Zia Uddin</dc:creator>
  <cp:lastModifiedBy>Windows User</cp:lastModifiedBy>
  <cp:revision>976</cp:revision>
  <dcterms:created xsi:type="dcterms:W3CDTF">2016-09-10T09:09:17Z</dcterms:created>
  <dcterms:modified xsi:type="dcterms:W3CDTF">2017-10-01T03:53:30Z</dcterms:modified>
</cp:coreProperties>
</file>